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2" r:id="rId4"/>
    <p:sldId id="345" r:id="rId5"/>
    <p:sldId id="314" r:id="rId6"/>
    <p:sldId id="293" r:id="rId7"/>
    <p:sldId id="315" r:id="rId8"/>
    <p:sldId id="316" r:id="rId9"/>
    <p:sldId id="302" r:id="rId10"/>
    <p:sldId id="312" r:id="rId11"/>
    <p:sldId id="282" r:id="rId12"/>
    <p:sldId id="308" r:id="rId13"/>
    <p:sldId id="299" r:id="rId14"/>
    <p:sldId id="300" r:id="rId15"/>
    <p:sldId id="301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7" r:id="rId24"/>
    <p:sldId id="328" r:id="rId25"/>
    <p:sldId id="331" r:id="rId26"/>
    <p:sldId id="325" r:id="rId27"/>
    <p:sldId id="333" r:id="rId28"/>
    <p:sldId id="332" r:id="rId29"/>
    <p:sldId id="326" r:id="rId30"/>
    <p:sldId id="329" r:id="rId31"/>
    <p:sldId id="330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275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638" autoAdjust="0"/>
  </p:normalViewPr>
  <p:slideViewPr>
    <p:cSldViewPr>
      <p:cViewPr varScale="1">
        <p:scale>
          <a:sx n="86" d="100"/>
          <a:sy n="86" d="100"/>
        </p:scale>
        <p:origin x="-93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8/17/2012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</a:t>
            </a:r>
            <a:r>
              <a:rPr lang="en-US" dirty="0" smtClean="0"/>
              <a:t>project</a:t>
            </a:r>
            <a:endParaRPr lang="en-US" dirty="0" smtClean="0"/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  <a:endParaRPr lang="en-US" dirty="0" smtClean="0"/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800" y="1676401"/>
          <a:ext cx="7772400" cy="2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2133600"/>
                <a:gridCol w="2590800"/>
              </a:tblGrid>
              <a:tr h="384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In-circuit</a:t>
                      </a:r>
                      <a:r>
                        <a:rPr lang="en-US" baseline="0" dirty="0" smtClean="0"/>
                        <a:t> designs</a:t>
                      </a:r>
                      <a:endParaRPr lang="en-US" dirty="0"/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Android SDK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Linux,</a:t>
                      </a:r>
                      <a:r>
                        <a:rPr lang="en-US" baseline="0" dirty="0" smtClean="0">
                          <a:solidFill>
                            <a:srgbClr val="FFC000"/>
                          </a:solidFill>
                        </a:rPr>
                        <a:t> C30…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  <a:tr h="755419"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 of controlling</a:t>
                      </a:r>
                      <a:r>
                        <a:rPr lang="en-US" baseline="0" dirty="0" smtClean="0"/>
                        <a:t> by phone/tablet via Bluetooth?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63296"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and complexity in hardware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0" y="4953000"/>
            <a:ext cx="6699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Has built-in camera, Wi-Fi, 3G module</a:t>
            </a:r>
          </a:p>
        </p:txBody>
      </p:sp>
      <p:cxnSp>
        <p:nvCxnSpPr>
          <p:cNvPr id="16" name="Straight Arrow Connector 15"/>
          <p:cNvCxnSpPr>
            <a:stCxn id="14" idx="0"/>
            <a:endCxn id="21" idx="5"/>
          </p:cNvCxnSpPr>
          <p:nvPr/>
        </p:nvCxnSpPr>
        <p:spPr>
          <a:xfrm rot="16200000" flipV="1">
            <a:off x="4398407" y="3715772"/>
            <a:ext cx="1373515" cy="1100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/>
          <p:cNvSpPr/>
          <p:nvPr/>
        </p:nvSpPr>
        <p:spPr>
          <a:xfrm>
            <a:off x="3429000" y="31242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429000" y="38100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5770602"/>
            <a:ext cx="836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Phone is still usable after this Capstone project</a:t>
            </a:r>
          </a:p>
        </p:txBody>
      </p:sp>
      <p:cxnSp>
        <p:nvCxnSpPr>
          <p:cNvPr id="29" name="Straight Arrow Connector 28"/>
          <p:cNvCxnSpPr>
            <a:stCxn id="28" idx="0"/>
            <a:endCxn id="26" idx="4"/>
          </p:cNvCxnSpPr>
          <p:nvPr/>
        </p:nvCxnSpPr>
        <p:spPr>
          <a:xfrm rot="16200000" flipV="1">
            <a:off x="3720346" y="4699754"/>
            <a:ext cx="1427202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762000" y="1143000"/>
            <a:ext cx="55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Android Phone?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1" grpId="0" animBg="1"/>
      <p:bldP spid="21" grpId="1" animBg="1"/>
      <p:bldP spid="26" grpId="0" animBg="1"/>
      <p:bldP spid="26" grpId="1" animBg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HTC HD2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2.3 phone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-300m to 9000m altimeter.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1"/>
            <a:r>
              <a:rPr lang="en-US" dirty="0" smtClean="0"/>
              <a:t>Discharge rate: 20C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</a:t>
            </a:r>
          </a:p>
          <a:p>
            <a:pPr lvl="1"/>
            <a:r>
              <a:rPr lang="en-US" dirty="0" smtClean="0"/>
              <a:t>1400kv Brushless motors</a:t>
            </a:r>
          </a:p>
          <a:p>
            <a:pPr lvl="1"/>
            <a:r>
              <a:rPr lang="en-US" dirty="0" smtClean="0"/>
              <a:t>8x4” propellers</a:t>
            </a:r>
          </a:p>
          <a:p>
            <a:pPr lvl="1"/>
            <a:r>
              <a:rPr lang="en-US" dirty="0" smtClean="0"/>
              <a:t>ESC PWM range: 1ms – 2ms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276600"/>
            <a:ext cx="3175412" cy="29293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 descr="Brushless Motor Speed Contro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314700"/>
            <a:ext cx="2971800" cy="2933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HTC HD2 Android 2.3</a:t>
            </a:r>
          </a:p>
          <a:p>
            <a:pPr lvl="1"/>
            <a:r>
              <a:rPr lang="en-US" dirty="0" smtClean="0"/>
              <a:t>320x240 camera.</a:t>
            </a:r>
          </a:p>
          <a:p>
            <a:pPr lvl="1"/>
            <a:r>
              <a:rPr lang="en-US" dirty="0" smtClean="0"/>
              <a:t>Has Bluetooth and Wi-Fi connection</a:t>
            </a:r>
          </a:p>
          <a:p>
            <a:pPr lvl="1"/>
            <a:r>
              <a:rPr lang="en-US" dirty="0" smtClean="0"/>
              <a:t>Run on Android 2.3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5842" name="Picture 2" descr="https://encrypted-tbn1.google.com/images?q=tbn:ANd9GcTlB9DYUdIdNvL54TI-x7aKLg8I1OPxmGL1U3UqaM7ntGCHhI9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276600"/>
            <a:ext cx="2987314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Iterative model: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Iterative_development_model_V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828800"/>
            <a:ext cx="7543800" cy="4267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1"/>
            <a:r>
              <a:rPr lang="en-US" dirty="0" smtClean="0"/>
              <a:t>Firmware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4572000" y="1171575"/>
          <a:ext cx="4361972" cy="5686425"/>
        </p:xfrm>
        <a:graphic>
          <a:graphicData uri="http://schemas.openxmlformats.org/presentationml/2006/ole">
            <p:oleObj spid="_x0000_s43010" name="Visio" r:id="rId4" imgW="6121940" imgH="799237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team</a:t>
            </a:r>
            <a:endParaRPr lang="en-US" sz="3500" dirty="0"/>
          </a:p>
        </p:txBody>
      </p:sp>
      <p:pic>
        <p:nvPicPr>
          <p:cNvPr id="9" name="Picture 8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95400"/>
            <a:ext cx="7924800" cy="487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Inertial Frame, Body frame and Euler Angle: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7" name="Picture 5" descr="C:\Users\Phong\Pictures\Euler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667000"/>
            <a:ext cx="3505200" cy="3314700"/>
          </a:xfrm>
          <a:prstGeom prst="rect">
            <a:avLst/>
          </a:prstGeom>
          <a:noFill/>
        </p:spPr>
      </p:pic>
      <p:pic>
        <p:nvPicPr>
          <p:cNvPr id="44039" name="Picture 7" descr="http://cog.yonsei.ac.kr/quad/img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5172" y="2743200"/>
            <a:ext cx="3769178" cy="263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Input: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1</a:t>
            </a:r>
            <a:r>
              <a:rPr lang="en-US" dirty="0" smtClean="0"/>
              <a:t> = [</a:t>
            </a:r>
            <a:r>
              <a:rPr lang="en-US" dirty="0" err="1" smtClean="0"/>
              <a:t>x,y,z</a:t>
            </a:r>
            <a:r>
              <a:rPr lang="en-US" dirty="0" smtClean="0"/>
              <a:t>]; 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2</a:t>
            </a:r>
            <a:r>
              <a:rPr lang="en-US" dirty="0" smtClean="0"/>
              <a:t> = [𝜃,𝜑,𝜓]; </a:t>
            </a:r>
          </a:p>
          <a:p>
            <a:pPr lvl="1"/>
            <a:r>
              <a:rPr lang="en-US" dirty="0" smtClean="0"/>
              <a:t>x = y = 0. 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[F</a:t>
            </a:r>
            <a:r>
              <a:rPr lang="en-US" baseline="-25000" dirty="0" smtClean="0"/>
              <a:t>1</a:t>
            </a:r>
            <a:r>
              <a:rPr lang="en-US" dirty="0" smtClean="0"/>
              <a:t>,F</a:t>
            </a:r>
            <a:r>
              <a:rPr lang="en-US" baseline="-25000" dirty="0" smtClean="0"/>
              <a:t>2</a:t>
            </a:r>
            <a:r>
              <a:rPr lang="en-US" dirty="0" smtClean="0"/>
              <a:t>,F</a:t>
            </a:r>
            <a:r>
              <a:rPr lang="en-US" baseline="-25000" dirty="0" smtClean="0"/>
              <a:t>3</a:t>
            </a:r>
            <a:r>
              <a:rPr lang="en-US" dirty="0" smtClean="0"/>
              <a:t>,F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Linear translational movement</a:t>
            </a:r>
          </a:p>
          <a:p>
            <a:pPr lvl="1"/>
            <a:r>
              <a:rPr lang="en-US" dirty="0" smtClean="0"/>
              <a:t>Rotational movement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990600"/>
            <a:ext cx="4038600" cy="3200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Open-loop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5146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Euler angles calculation:</a:t>
            </a:r>
          </a:p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Accelerometer: Multiplication with a (</a:t>
            </a:r>
            <a:r>
              <a:rPr lang="en-US" dirty="0" err="1" smtClean="0"/>
              <a:t>x,y,z</a:t>
            </a:r>
            <a:r>
              <a:rPr lang="en-US" dirty="0" smtClean="0"/>
              <a:t>) Direction Cosine Transformation Matrix.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77465"/>
            <a:ext cx="1238250" cy="146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19200"/>
            <a:ext cx="7924800" cy="498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5105400"/>
            <a:ext cx="5943600" cy="117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33600" y="6488668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AND LOW-PASS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Experiments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&lt;</a:t>
            </a:r>
            <a:r>
              <a:rPr lang="en-US" dirty="0" smtClean="0"/>
              <a:t>Show video&gt;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:\Study\Do an FPT\FUFO\Document\04.Design\FUFO_FUFO\Filter\Figure\PID_in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aircraft.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4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743200"/>
            <a:ext cx="502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D:\Study\Do an FPT\FUFO\Document\04.Design\FUFO_FUFO\Filter\Figure\PID_Out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</a:t>
            </a:r>
            <a:r>
              <a:rPr lang="en-US" dirty="0" smtClean="0"/>
              <a:t>a higher response system.</a:t>
            </a:r>
          </a:p>
          <a:p>
            <a:r>
              <a:rPr lang="en-US" dirty="0" smtClean="0"/>
              <a:t> </a:t>
            </a:r>
            <a:r>
              <a:rPr lang="en-US" dirty="0" smtClean="0"/>
              <a:t>Hold </a:t>
            </a:r>
            <a:r>
              <a:rPr lang="en-US" dirty="0" smtClean="0"/>
              <a:t>altitude in narrow and low area with precision of +-0.1 m </a:t>
            </a:r>
          </a:p>
          <a:p>
            <a:r>
              <a:rPr lang="en-US" dirty="0" smtClean="0"/>
              <a:t> </a:t>
            </a:r>
            <a:r>
              <a:rPr lang="en-US" dirty="0" smtClean="0"/>
              <a:t>Hold </a:t>
            </a:r>
            <a:r>
              <a:rPr lang="en-US" dirty="0" smtClean="0"/>
              <a:t>a specified position on map or moving on a track.</a:t>
            </a:r>
          </a:p>
          <a:p>
            <a:r>
              <a:rPr lang="en-US" dirty="0" smtClean="0"/>
              <a:t> </a:t>
            </a:r>
            <a:r>
              <a:rPr lang="en-US" dirty="0" smtClean="0"/>
              <a:t>Obstacle </a:t>
            </a:r>
            <a:r>
              <a:rPr lang="en-US" dirty="0" smtClean="0"/>
              <a:t>detection and avoidance. </a:t>
            </a:r>
          </a:p>
          <a:p>
            <a:r>
              <a:rPr lang="en-US" dirty="0" smtClean="0"/>
              <a:t> </a:t>
            </a:r>
            <a:r>
              <a:rPr lang="en-US" dirty="0" smtClean="0"/>
              <a:t>CMOS </a:t>
            </a:r>
            <a:r>
              <a:rPr lang="en-US" dirty="0" smtClean="0"/>
              <a:t>camera's video transmission over long distance.</a:t>
            </a:r>
          </a:p>
          <a:p>
            <a:r>
              <a:rPr lang="en-US" dirty="0" smtClean="0"/>
              <a:t>Object </a:t>
            </a:r>
            <a:r>
              <a:rPr lang="en-US" dirty="0" smtClean="0"/>
              <a:t>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43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because: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8229600" cy="3733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3284</TotalTime>
  <Words>844</Words>
  <Application>Microsoft PowerPoint</Application>
  <PresentationFormat>On-screen Show (4:3)</PresentationFormat>
  <Paragraphs>348</Paragraphs>
  <Slides>43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FUFO_Slideshow_Template</vt:lpstr>
      <vt:lpstr>Visio</vt:lpstr>
      <vt:lpstr>FUFO project</vt:lpstr>
      <vt:lpstr>Contents</vt:lpstr>
      <vt:lpstr>FUFO team</vt:lpstr>
      <vt:lpstr>History</vt:lpstr>
      <vt:lpstr>History</vt:lpstr>
      <vt:lpstr>History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Hardware study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PID Control system</vt:lpstr>
      <vt:lpstr>Signal Processing</vt:lpstr>
      <vt:lpstr>Signal Processing</vt:lpstr>
      <vt:lpstr>Signal Processing</vt:lpstr>
      <vt:lpstr>Experiments</vt:lpstr>
      <vt:lpstr>Results</vt:lpstr>
      <vt:lpstr>Results</vt:lpstr>
      <vt:lpstr>Achievement</vt:lpstr>
      <vt:lpstr>Future Improvement</vt:lpstr>
      <vt:lpstr>Slide 43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Phong</cp:lastModifiedBy>
  <cp:revision>231</cp:revision>
  <dcterms:created xsi:type="dcterms:W3CDTF">2012-02-01T02:30:47Z</dcterms:created>
  <dcterms:modified xsi:type="dcterms:W3CDTF">2012-08-17T11:47:45Z</dcterms:modified>
</cp:coreProperties>
</file>